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6"/>
  </p:notesMasterIdLst>
  <p:sldIdLst>
    <p:sldId id="256" r:id="rId2"/>
    <p:sldId id="257" r:id="rId3"/>
    <p:sldId id="258" r:id="rId4"/>
    <p:sldId id="259" r:id="rId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741" autoAdjust="0"/>
  </p:normalViewPr>
  <p:slideViewPr>
    <p:cSldViewPr showGuides="1">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2A286-017F-468D-A67B-4E3565A2B91C}" type="datetimeFigureOut">
              <a:rPr lang="en-GB" smtClean="0"/>
              <a:pPr/>
              <a:t>08/08/2018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61032-A4CA-4848-85D5-73C408A1C18D}" type="slidenum">
              <a:rPr lang="en-GB" smtClean="0"/>
              <a:pPr/>
              <a:t>‹#›</a:t>
            </a:fld>
            <a:endParaRPr lang="en-GB"/>
          </a:p>
        </p:txBody>
      </p:sp>
    </p:spTree>
    <p:extLst>
      <p:ext uri="{BB962C8B-B14F-4D97-AF65-F5344CB8AC3E}">
        <p14:creationId xmlns:p14="http://schemas.microsoft.com/office/powerpoint/2010/main" val="1751378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B261032-A4CA-4848-85D5-73C408A1C18D}" type="slidenum">
              <a:rPr lang="en-GB" smtClean="0"/>
              <a:pPr/>
              <a:t>1</a:t>
            </a:fld>
            <a:endParaRPr lang="en-GB"/>
          </a:p>
        </p:txBody>
      </p:sp>
    </p:spTree>
    <p:extLst>
      <p:ext uri="{BB962C8B-B14F-4D97-AF65-F5344CB8AC3E}">
        <p14:creationId xmlns:p14="http://schemas.microsoft.com/office/powerpoint/2010/main" val="24538702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lnSpc>
                <a:spcPct val="150000"/>
              </a:lnSpc>
            </a:pPr>
            <a:r>
              <a:rPr lang="en-US" sz="1200" dirty="0" smtClean="0">
                <a:latin typeface="Times New Roman" pitchFamily="18" charset="0"/>
                <a:cs typeface="Times New Roman" pitchFamily="18" charset="0"/>
              </a:rPr>
              <a:t>Ransom Ware Attacks</a:t>
            </a:r>
          </a:p>
          <a:p>
            <a:pPr>
              <a:lnSpc>
                <a:spcPct val="150000"/>
              </a:lnSpc>
            </a:pPr>
            <a:r>
              <a:rPr lang="en-US" sz="1200" dirty="0" smtClean="0">
                <a:latin typeface="Times New Roman" pitchFamily="18" charset="0"/>
                <a:cs typeface="Times New Roman" pitchFamily="18" charset="0"/>
              </a:rPr>
              <a:t>ABSTRACT- Gives an overview of the paper in terms of its content. The paper discuses the future of ransom ware attacks. It continues to give ways in which ransom ware attacks may be proactively prevented as well as the way in which the ransom ware attacks could be prevented as a result of discouraging crypto currencies. Hackers prefers crypto currencies so that their identities may not be known.</a:t>
            </a:r>
          </a:p>
          <a:p>
            <a:pPr>
              <a:lnSpc>
                <a:spcPct val="150000"/>
              </a:lnSpc>
            </a:pPr>
            <a:endParaRPr lang="en-US" sz="1200" dirty="0" smtClean="0">
              <a:latin typeface="Times New Roman" pitchFamily="18" charset="0"/>
              <a:cs typeface="Times New Roman" pitchFamily="18" charset="0"/>
            </a:endParaRPr>
          </a:p>
          <a:p>
            <a:pPr>
              <a:lnSpc>
                <a:spcPct val="150000"/>
              </a:lnSpc>
            </a:pPr>
            <a:r>
              <a:rPr lang="en-US" sz="1200" dirty="0" smtClean="0">
                <a:latin typeface="Times New Roman" pitchFamily="18" charset="0"/>
                <a:cs typeface="Times New Roman" pitchFamily="18" charset="0"/>
              </a:rPr>
              <a:t>INTRODUCTION-  Introduces ransom ware as a type of malware where the data on the victims computer is locked through an encryption where the victim is expected to pay a required some of money so that they may get their data back. Two research questions are also presented  which are : 1. What is the future of the ransom ware. 2. How can the ransom ware attacks be prevented.  Proposed solutions to these questions are given and the importance of this research study is given as to enable people be aware of the future ransom ware attacks so that they can effectively avoid them.</a:t>
            </a:r>
          </a:p>
          <a:p>
            <a:pPr marL="0" indent="0">
              <a:lnSpc>
                <a:spcPct val="150000"/>
              </a:lnSpc>
              <a:buNone/>
            </a:pPr>
            <a:endParaRPr lang="en-US" sz="1200"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2B261032-A4CA-4848-85D5-73C408A1C18D}" type="slidenum">
              <a:rPr lang="en-GB" smtClean="0"/>
              <a:pPr/>
              <a:t>2</a:t>
            </a:fld>
            <a:endParaRPr lang="en-GB"/>
          </a:p>
        </p:txBody>
      </p:sp>
    </p:spTree>
    <p:extLst>
      <p:ext uri="{BB962C8B-B14F-4D97-AF65-F5344CB8AC3E}">
        <p14:creationId xmlns:p14="http://schemas.microsoft.com/office/powerpoint/2010/main" val="30910967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smtClean="0">
                <a:latin typeface="Times New Roman" pitchFamily="18" charset="0"/>
                <a:cs typeface="Times New Roman" pitchFamily="18" charset="0"/>
              </a:rPr>
              <a:t>Ransom Ware Attacks</a:t>
            </a:r>
          </a:p>
          <a:p>
            <a:pPr>
              <a:lnSpc>
                <a:spcPct val="150000"/>
              </a:lnSpc>
            </a:pPr>
            <a:r>
              <a:rPr lang="en-US" sz="1200" dirty="0" smtClean="0">
                <a:latin typeface="Times New Roman" pitchFamily="18" charset="0"/>
                <a:cs typeface="Times New Roman" pitchFamily="18" charset="0"/>
              </a:rPr>
              <a:t>LITERATURE REVIEW- summarizes major existing and published solutions to the ransom ware attacks. It gives three possible solutions to ransom ware attacks as  ensuring that there is backup of ones important files, educating the internet and email users on how best to use the internet and avoid possible exposure to the ransom ware attacks, and remaining secure as one uses the smart devices and internet.</a:t>
            </a:r>
          </a:p>
          <a:p>
            <a:pPr>
              <a:lnSpc>
                <a:spcPct val="150000"/>
              </a:lnSpc>
            </a:pPr>
            <a:r>
              <a:rPr lang="en-US" sz="1200" dirty="0" smtClean="0">
                <a:latin typeface="Times New Roman" pitchFamily="18" charset="0"/>
                <a:cs typeface="Times New Roman" pitchFamily="18" charset="0"/>
              </a:rPr>
              <a:t>The review of the literature also explains future ransom ware attacks. There is a prediction that future ransom attacks will be based on </a:t>
            </a:r>
            <a:r>
              <a:rPr lang="en-US" sz="1200" dirty="0" err="1" smtClean="0">
                <a:latin typeface="Times New Roman" pitchFamily="18" charset="0"/>
                <a:cs typeface="Times New Roman" pitchFamily="18" charset="0"/>
              </a:rPr>
              <a:t>smartized</a:t>
            </a:r>
            <a:r>
              <a:rPr lang="en-US" sz="1200" dirty="0" smtClean="0">
                <a:latin typeface="Times New Roman" pitchFamily="18" charset="0"/>
                <a:cs typeface="Times New Roman" pitchFamily="18" charset="0"/>
              </a:rPr>
              <a:t> household devices. The future of ransom ware attacks is seen to be accelerated through the advancement of technology and </a:t>
            </a:r>
            <a:r>
              <a:rPr lang="en-US" sz="1200" dirty="0" err="1" smtClean="0">
                <a:latin typeface="Times New Roman" pitchFamily="18" charset="0"/>
                <a:cs typeface="Times New Roman" pitchFamily="18" charset="0"/>
              </a:rPr>
              <a:t>smartization</a:t>
            </a:r>
            <a:r>
              <a:rPr lang="en-US" sz="1200" dirty="0" smtClean="0">
                <a:latin typeface="Times New Roman" pitchFamily="18" charset="0"/>
                <a:cs typeface="Times New Roman" pitchFamily="18" charset="0"/>
              </a:rPr>
              <a:t> of most of the equipment and devices. The development of crypto currencies is also seen to favor these ransom ware attacks.</a:t>
            </a:r>
          </a:p>
          <a:p>
            <a:pPr>
              <a:lnSpc>
                <a:spcPct val="150000"/>
              </a:lnSpc>
            </a:pPr>
            <a:endParaRPr lang="en-GB" sz="1200"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2B261032-A4CA-4848-85D5-73C408A1C18D}" type="slidenum">
              <a:rPr lang="en-GB" smtClean="0"/>
              <a:pPr/>
              <a:t>3</a:t>
            </a:fld>
            <a:endParaRPr lang="en-GB"/>
          </a:p>
        </p:txBody>
      </p:sp>
    </p:spTree>
    <p:extLst>
      <p:ext uri="{BB962C8B-B14F-4D97-AF65-F5344CB8AC3E}">
        <p14:creationId xmlns:p14="http://schemas.microsoft.com/office/powerpoint/2010/main" val="933177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smtClean="0">
                <a:latin typeface="Times New Roman" pitchFamily="18" charset="0"/>
                <a:cs typeface="Times New Roman" pitchFamily="18" charset="0"/>
              </a:rPr>
              <a:t>Ransom Ware Attacks</a:t>
            </a:r>
          </a:p>
          <a:p>
            <a:pPr>
              <a:lnSpc>
                <a:spcPct val="150000"/>
              </a:lnSpc>
            </a:pPr>
            <a:r>
              <a:rPr lang="en-US" sz="1200" dirty="0" smtClean="0">
                <a:latin typeface="Times New Roman" pitchFamily="18" charset="0"/>
                <a:cs typeface="Times New Roman" pitchFamily="18" charset="0"/>
              </a:rPr>
              <a:t>PROPOSED SOLUTIONS- They provide detailed solutions that are based on theoretical and practical evidences about how these ransom ware attacks could be avoided. The limitations of such solutions are also pointed out.</a:t>
            </a:r>
          </a:p>
          <a:p>
            <a:pPr>
              <a:lnSpc>
                <a:spcPct val="150000"/>
              </a:lnSpc>
            </a:pPr>
            <a:r>
              <a:rPr lang="en-US" sz="1200" dirty="0" smtClean="0">
                <a:latin typeface="Times New Roman" pitchFamily="18" charset="0"/>
                <a:cs typeface="Times New Roman" pitchFamily="18" charset="0"/>
              </a:rPr>
              <a:t>CONCLUSION- Gives a recap of the paper and suggests areas for future studies such as whether the abolishment of crypto currencies has any significant effect on the reduction of ransom ware attacks.</a:t>
            </a:r>
          </a:p>
          <a:p>
            <a:pPr>
              <a:lnSpc>
                <a:spcPct val="150000"/>
              </a:lnSpc>
            </a:pPr>
            <a:r>
              <a:rPr lang="en-US" sz="1200" dirty="0" smtClean="0">
                <a:latin typeface="Times New Roman" pitchFamily="18" charset="0"/>
                <a:cs typeface="Times New Roman" pitchFamily="18" charset="0"/>
              </a:rPr>
              <a:t>REFERENCES- These are the scholarly articles that are of great help in this paper. They are important since they ensure that one is referring to the works done by other scholars when writing scholarly work.</a:t>
            </a:r>
            <a:endParaRPr lang="en-GB" sz="1200" dirty="0" smtClean="0">
              <a:latin typeface="Times New Roman" pitchFamily="18" charset="0"/>
              <a:cs typeface="Times New Roman" pitchFamily="18" charset="0"/>
            </a:endParaRPr>
          </a:p>
          <a:p>
            <a:endParaRPr lang="en-GB" dirty="0"/>
          </a:p>
        </p:txBody>
      </p:sp>
      <p:sp>
        <p:nvSpPr>
          <p:cNvPr id="4" name="Slide Number Placeholder 3"/>
          <p:cNvSpPr>
            <a:spLocks noGrp="1"/>
          </p:cNvSpPr>
          <p:nvPr>
            <p:ph type="sldNum" sz="quarter" idx="10"/>
          </p:nvPr>
        </p:nvSpPr>
        <p:spPr/>
        <p:txBody>
          <a:bodyPr/>
          <a:lstStyle/>
          <a:p>
            <a:fld id="{2B261032-A4CA-4848-85D5-73C408A1C18D}" type="slidenum">
              <a:rPr lang="en-GB" smtClean="0"/>
              <a:pPr/>
              <a:t>4</a:t>
            </a:fld>
            <a:endParaRPr lang="en-GB"/>
          </a:p>
        </p:txBody>
      </p:sp>
    </p:spTree>
    <p:extLst>
      <p:ext uri="{BB962C8B-B14F-4D97-AF65-F5344CB8AC3E}">
        <p14:creationId xmlns:p14="http://schemas.microsoft.com/office/powerpoint/2010/main" val="364988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BE25FC4-7995-424A-B98D-DD6BD9E71964}" type="datetime1">
              <a:rPr lang="en-GB" smtClean="0"/>
              <a:t>08/08/2018</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90537A-0594-4D87-9E1F-D2ABA7AB270F}" type="slidenum">
              <a:rPr lang="en-GB" smtClean="0"/>
              <a:pPr/>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E7E9609D-AAB0-4256-B465-47397CEA53BD}" type="datetime1">
              <a:rPr lang="en-GB" smtClean="0"/>
              <a:t>08/08/2018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0390537A-0594-4D87-9E1F-D2ABA7AB270F}" type="slidenum">
              <a:rPr lang="en-GB" smtClean="0"/>
              <a:pPr/>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7CEBE359-6E1E-4CAB-9988-933F62DE6E9D}" type="datetime1">
              <a:rPr lang="en-GB" smtClean="0"/>
              <a:t>08/08/2018</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0390537A-0594-4D87-9E1F-D2ABA7AB270F}" type="slidenum">
              <a:rPr lang="en-GB" smtClean="0"/>
              <a:pPr/>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B81FAAC4-BC30-420D-8362-2AB14BBCA998}" type="datetime1">
              <a:rPr lang="en-GB" smtClean="0"/>
              <a:t>08/08/2018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90537A-0594-4D87-9E1F-D2ABA7AB270F}" type="slidenum">
              <a:rPr lang="en-GB" smtClean="0"/>
              <a:pPr/>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A5A40657-1254-40B0-8CB7-CAB8C2F4147E}" type="datetime1">
              <a:rPr lang="en-GB" smtClean="0"/>
              <a:t>08/08/2018</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0390537A-0594-4D87-9E1F-D2ABA7AB270F}" type="slidenum">
              <a:rPr lang="en-GB" smtClean="0"/>
              <a:pPr/>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AF4E573C-A3CE-4C84-9C53-B810D7510207}" type="datetime1">
              <a:rPr lang="en-GB" smtClean="0"/>
              <a:t>08/08/2018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0390537A-0594-4D87-9E1F-D2ABA7AB270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5F1C457-6F2F-46C9-8984-F90FA72BD83C}" type="datetime1">
              <a:rPr lang="en-GB" smtClean="0"/>
              <a:t>08/08/2018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0390537A-0594-4D87-9E1F-D2ABA7AB270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0390537A-0594-4D87-9E1F-D2ABA7AB270F}" type="slidenum">
              <a:rPr lang="en-GB" smtClean="0"/>
              <a:pPr/>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B2323DA-C0E3-4DC1-A8D0-D0DA7048533C}" type="datetime1">
              <a:rPr lang="en-GB" smtClean="0"/>
              <a:t>08/08/2018</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0390537A-0594-4D87-9E1F-D2ABA7AB270F}" type="slidenum">
              <a:rPr lang="en-GB" smtClean="0"/>
              <a:pPr/>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2584C5E-B3EB-4115-BADE-CA742B5FB72A}" type="datetime1">
              <a:rPr lang="en-GB" smtClean="0"/>
              <a:t>08/08/2018</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FDF27-5451-4342-8F6C-787533ED5083}" type="datetime1">
              <a:rPr lang="en-GB" smtClean="0"/>
              <a:t>08/08/2018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90537A-0594-4D87-9E1F-D2ABA7AB270F}"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0390537A-0594-4D87-9E1F-D2ABA7AB270F}" type="slidenum">
              <a:rPr lang="en-GB" smtClean="0"/>
              <a:pPr/>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293F220-A2E3-4D29-91D4-824A205627A9}" type="datetime1">
              <a:rPr lang="en-GB" smtClean="0"/>
              <a:t>08/08/2018</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AF0425D-7F6A-49CE-8C09-E1CC1C938A0C}" type="datetime1">
              <a:rPr lang="en-GB" smtClean="0"/>
              <a:t>08/08/2018</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0390537A-0594-4D87-9E1F-D2ABA7AB270F}" type="slidenum">
              <a:rPr lang="en-GB" smtClean="0"/>
              <a:pPr/>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4648200"/>
            <a:ext cx="7772400" cy="1752600"/>
          </a:xfrm>
        </p:spPr>
        <p:txBody>
          <a:bodyPr>
            <a:normAutofit fontScale="90000"/>
          </a:bodyPr>
          <a:lstStyle/>
          <a:p>
            <a:pPr>
              <a:lnSpc>
                <a:spcPct val="200000"/>
              </a:lnSpc>
            </a:pPr>
            <a:r>
              <a:rPr lang="en-US" sz="4000" dirty="0" smtClean="0">
                <a:latin typeface="Times New Roman" pitchFamily="18" charset="0"/>
                <a:cs typeface="Times New Roman" pitchFamily="18" charset="0"/>
              </a:rPr>
              <a:t>Name</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Institution</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Date</a:t>
            </a:r>
            <a:br>
              <a:rPr lang="en-US" sz="4000" dirty="0" smtClean="0">
                <a:latin typeface="Times New Roman" pitchFamily="18" charset="0"/>
                <a:cs typeface="Times New Roman" pitchFamily="18" charset="0"/>
              </a:rPr>
            </a:br>
            <a:r>
              <a:rPr lang="en-US" sz="4000" dirty="0" smtClean="0">
                <a:latin typeface="Times New Roman" pitchFamily="18" charset="0"/>
                <a:cs typeface="Times New Roman" pitchFamily="18" charset="0"/>
              </a:rPr>
              <a:t>Ransomware </a:t>
            </a:r>
            <a:r>
              <a:rPr lang="en-US" sz="4000" dirty="0" smtClean="0">
                <a:latin typeface="Times New Roman" pitchFamily="18" charset="0"/>
                <a:cs typeface="Times New Roman" pitchFamily="18" charset="0"/>
              </a:rPr>
              <a:t>Attacks</a:t>
            </a:r>
            <a:endParaRPr lang="en-GB" sz="4000" dirty="0">
              <a:latin typeface="Times New Roman" pitchFamily="18" charset="0"/>
              <a:cs typeface="Times New Roman" pitchFamily="18" charset="0"/>
            </a:endParaRPr>
          </a:p>
        </p:txBody>
      </p:sp>
      <p:sp>
        <p:nvSpPr>
          <p:cNvPr id="5" name="Slide Number Placeholder 4"/>
          <p:cNvSpPr>
            <a:spLocks noGrp="1"/>
          </p:cNvSpPr>
          <p:nvPr>
            <p:ph type="sldNum" sz="quarter" idx="12"/>
          </p:nvPr>
        </p:nvSpPr>
        <p:spPr/>
        <p:txBody>
          <a:bodyPr/>
          <a:lstStyle/>
          <a:p>
            <a:fld id="{0390537A-0594-4D87-9E1F-D2ABA7AB270F}" type="slidenum">
              <a:rPr lang="en-GB" smtClean="0"/>
              <a:pPr/>
              <a:t>1</a:t>
            </a:fld>
            <a:endParaRPr lang="en-GB"/>
          </a:p>
        </p:txBody>
      </p:sp>
    </p:spTree>
    <p:extLst>
      <p:ext uri="{BB962C8B-B14F-4D97-AF65-F5344CB8AC3E}">
        <p14:creationId xmlns:p14="http://schemas.microsoft.com/office/powerpoint/2010/main" val="1027290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pPr>
            <a:r>
              <a:rPr lang="en-US" sz="4000" dirty="0" smtClean="0">
                <a:latin typeface="Times New Roman" pitchFamily="18" charset="0"/>
                <a:cs typeface="Times New Roman" pitchFamily="18" charset="0"/>
              </a:rPr>
              <a:t>Ransom Ware Attacks</a:t>
            </a:r>
            <a:endParaRPr lang="en-GB" sz="4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fontScale="92500" lnSpcReduction="20000"/>
          </a:bodyPr>
          <a:lstStyle/>
          <a:p>
            <a:pPr>
              <a:lnSpc>
                <a:spcPct val="150000"/>
              </a:lnSpc>
            </a:pPr>
            <a:r>
              <a:rPr lang="en-US" sz="1700" dirty="0" smtClean="0">
                <a:latin typeface="Times New Roman" pitchFamily="18" charset="0"/>
                <a:cs typeface="Times New Roman" pitchFamily="18" charset="0"/>
              </a:rPr>
              <a:t>ABSTRACT- Gives an overview of the paper in terms of its content. The paper discuses the future of ransom ware attacks. It continues to give ways in which ransom ware attacks may be proactively prevented as well as the way in which the ransom ware attacks could be prevented as a result of discouraging crypto currencies. Hackers prefers crypto currencies so that their identities may not be known.</a:t>
            </a:r>
          </a:p>
          <a:p>
            <a:pPr>
              <a:lnSpc>
                <a:spcPct val="150000"/>
              </a:lnSpc>
            </a:pPr>
            <a:endParaRPr lang="en-US" sz="1700" dirty="0" smtClean="0">
              <a:latin typeface="Times New Roman" pitchFamily="18" charset="0"/>
              <a:cs typeface="Times New Roman" pitchFamily="18" charset="0"/>
            </a:endParaRPr>
          </a:p>
          <a:p>
            <a:pPr>
              <a:lnSpc>
                <a:spcPct val="150000"/>
              </a:lnSpc>
            </a:pPr>
            <a:r>
              <a:rPr lang="en-US" sz="1700" dirty="0" smtClean="0">
                <a:latin typeface="Times New Roman" pitchFamily="18" charset="0"/>
                <a:cs typeface="Times New Roman" pitchFamily="18" charset="0"/>
              </a:rPr>
              <a:t>INTRODUCTION-  Introduces ransom ware as a type of malware where the data on the victims computer is locked through an encryption where the victim is expected to pay a required some of money so that they may get their data back. Two research questions are also presented  which are : 1. What is the future of the ransom ware. 2. How can the ransom ware attacks be prevented.  Proposed solutions to these questions are given and the importance of this research study is given as to enable people be aware of the future ransom ware attacks so that they can effectively avoid them.</a:t>
            </a:r>
          </a:p>
          <a:p>
            <a:pPr marL="0" indent="0">
              <a:lnSpc>
                <a:spcPct val="150000"/>
              </a:lnSpc>
              <a:buNone/>
            </a:pPr>
            <a:endParaRPr lang="en-US" sz="1700" dirty="0" smtClean="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390537A-0594-4D87-9E1F-D2ABA7AB270F}" type="slidenum">
              <a:rPr lang="en-GB" smtClean="0"/>
              <a:pPr/>
              <a:t>2</a:t>
            </a:fld>
            <a:endParaRPr lang="en-GB"/>
          </a:p>
        </p:txBody>
      </p:sp>
    </p:spTree>
    <p:extLst>
      <p:ext uri="{BB962C8B-B14F-4D97-AF65-F5344CB8AC3E}">
        <p14:creationId xmlns:p14="http://schemas.microsoft.com/office/powerpoint/2010/main" val="1504976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pPr>
            <a:r>
              <a:rPr lang="en-US" sz="4000" dirty="0" smtClean="0">
                <a:latin typeface="Times New Roman" pitchFamily="18" charset="0"/>
                <a:cs typeface="Times New Roman" pitchFamily="18" charset="0"/>
              </a:rPr>
              <a:t>Ransom Ware Attacks</a:t>
            </a:r>
            <a:endParaRPr lang="en-GB" sz="4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150000"/>
              </a:lnSpc>
            </a:pPr>
            <a:r>
              <a:rPr lang="en-US" sz="1700" dirty="0" smtClean="0">
                <a:latin typeface="Times New Roman" pitchFamily="18" charset="0"/>
                <a:cs typeface="Times New Roman" pitchFamily="18" charset="0"/>
              </a:rPr>
              <a:t>LITERATURE REVIEW- summarizes major existing and published solutions to the ransom ware attacks. It gives three possible solutions to ransom ware attacks as  ensuring that there is backup of ones important files, educating the internet and email users on how best to use the internet and avoid possible exposure to the ransom ware attacks, and remaining secure as one uses the smart devices and internet.</a:t>
            </a:r>
          </a:p>
          <a:p>
            <a:pPr>
              <a:lnSpc>
                <a:spcPct val="150000"/>
              </a:lnSpc>
            </a:pPr>
            <a:r>
              <a:rPr lang="en-US" sz="1700" dirty="0" smtClean="0">
                <a:latin typeface="Times New Roman" pitchFamily="18" charset="0"/>
                <a:cs typeface="Times New Roman" pitchFamily="18" charset="0"/>
              </a:rPr>
              <a:t>The review of the literature also explains future ransom ware attacks. There is a prediction that future ransom attacks will be based on </a:t>
            </a:r>
            <a:r>
              <a:rPr lang="en-US" sz="1700" dirty="0" err="1" smtClean="0">
                <a:latin typeface="Times New Roman" pitchFamily="18" charset="0"/>
                <a:cs typeface="Times New Roman" pitchFamily="18" charset="0"/>
              </a:rPr>
              <a:t>smartized</a:t>
            </a:r>
            <a:r>
              <a:rPr lang="en-US" sz="1700" dirty="0" smtClean="0">
                <a:latin typeface="Times New Roman" pitchFamily="18" charset="0"/>
                <a:cs typeface="Times New Roman" pitchFamily="18" charset="0"/>
              </a:rPr>
              <a:t> household devices. The future of ransom ware attacks is seen to be accelerated through the advancement of technology and </a:t>
            </a:r>
            <a:r>
              <a:rPr lang="en-US" sz="1700" dirty="0" err="1" smtClean="0">
                <a:latin typeface="Times New Roman" pitchFamily="18" charset="0"/>
                <a:cs typeface="Times New Roman" pitchFamily="18" charset="0"/>
              </a:rPr>
              <a:t>smartization</a:t>
            </a:r>
            <a:r>
              <a:rPr lang="en-US" sz="1700" dirty="0" smtClean="0">
                <a:latin typeface="Times New Roman" pitchFamily="18" charset="0"/>
                <a:cs typeface="Times New Roman" pitchFamily="18" charset="0"/>
              </a:rPr>
              <a:t> of most of the equipment and devices. The development of crypto currencies is also seen to favor these ransom ware attacks.</a:t>
            </a:r>
          </a:p>
          <a:p>
            <a:pPr>
              <a:lnSpc>
                <a:spcPct val="150000"/>
              </a:lnSpc>
            </a:pPr>
            <a:endParaRPr lang="en-GB" sz="17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390537A-0594-4D87-9E1F-D2ABA7AB270F}" type="slidenum">
              <a:rPr lang="en-GB" smtClean="0"/>
              <a:pPr/>
              <a:t>3</a:t>
            </a:fld>
            <a:endParaRPr lang="en-GB"/>
          </a:p>
        </p:txBody>
      </p:sp>
    </p:spTree>
    <p:extLst>
      <p:ext uri="{BB962C8B-B14F-4D97-AF65-F5344CB8AC3E}">
        <p14:creationId xmlns:p14="http://schemas.microsoft.com/office/powerpoint/2010/main" val="2144810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pPr>
            <a:r>
              <a:rPr lang="en-US" sz="4000" dirty="0" smtClean="0">
                <a:latin typeface="Times New Roman" pitchFamily="18" charset="0"/>
                <a:cs typeface="Times New Roman" pitchFamily="18" charset="0"/>
              </a:rPr>
              <a:t>Ransom Ware Attacks</a:t>
            </a:r>
            <a:endParaRPr lang="en-GB" sz="40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a:lnSpc>
                <a:spcPct val="150000"/>
              </a:lnSpc>
            </a:pPr>
            <a:r>
              <a:rPr lang="en-US" sz="1700" dirty="0" smtClean="0">
                <a:latin typeface="Times New Roman" pitchFamily="18" charset="0"/>
                <a:cs typeface="Times New Roman" pitchFamily="18" charset="0"/>
              </a:rPr>
              <a:t>PROPOSED SOLUTIONS- They provide detailed solutions that are based on theoretical and practical evidences about how these ransom ware attacks could be avoided. The limitations of such solutions are also pointed out.</a:t>
            </a:r>
          </a:p>
          <a:p>
            <a:pPr>
              <a:lnSpc>
                <a:spcPct val="150000"/>
              </a:lnSpc>
            </a:pPr>
            <a:r>
              <a:rPr lang="en-US" sz="1700" dirty="0" smtClean="0">
                <a:latin typeface="Times New Roman" pitchFamily="18" charset="0"/>
                <a:cs typeface="Times New Roman" pitchFamily="18" charset="0"/>
              </a:rPr>
              <a:t>CONCLUSION- Gives a recap of the paper and suggests areas for future studies such as whether the abolishment of crypto currencies has any significant effect on the reduction of ransom ware attacks.</a:t>
            </a:r>
          </a:p>
          <a:p>
            <a:pPr>
              <a:lnSpc>
                <a:spcPct val="150000"/>
              </a:lnSpc>
            </a:pPr>
            <a:r>
              <a:rPr lang="en-US" sz="1700" dirty="0" smtClean="0">
                <a:latin typeface="Times New Roman" pitchFamily="18" charset="0"/>
                <a:cs typeface="Times New Roman" pitchFamily="18" charset="0"/>
              </a:rPr>
              <a:t>REFERENCES- These are the scholarly articles that are of great help in this paper. They are important since they ensure that one is referring to the works done by other scholars when writing scholarly work.</a:t>
            </a:r>
            <a:endParaRPr lang="en-GB" sz="17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0390537A-0594-4D87-9E1F-D2ABA7AB270F}" type="slidenum">
              <a:rPr lang="en-GB" smtClean="0"/>
              <a:pPr/>
              <a:t>4</a:t>
            </a:fld>
            <a:endParaRPr lang="en-GB"/>
          </a:p>
        </p:txBody>
      </p:sp>
    </p:spTree>
    <p:extLst>
      <p:ext uri="{BB962C8B-B14F-4D97-AF65-F5344CB8AC3E}">
        <p14:creationId xmlns:p14="http://schemas.microsoft.com/office/powerpoint/2010/main" val="36486942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58</TotalTime>
  <Words>873</Words>
  <Application>Microsoft Office PowerPoint</Application>
  <PresentationFormat>On-screen Show (4:3)</PresentationFormat>
  <Paragraphs>31</Paragraphs>
  <Slides>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Calibri</vt:lpstr>
      <vt:lpstr>Georgia</vt:lpstr>
      <vt:lpstr>Times New Roman</vt:lpstr>
      <vt:lpstr>Wingdings</vt:lpstr>
      <vt:lpstr>Wingdings 2</vt:lpstr>
      <vt:lpstr>Civic</vt:lpstr>
      <vt:lpstr>Name Institution Date Ransomware Attacks</vt:lpstr>
      <vt:lpstr>Ransom Ware Attacks</vt:lpstr>
      <vt:lpstr>Ransom Ware Attacks</vt:lpstr>
      <vt:lpstr>Ransom Ware Attacks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Ransom Ware Attacks</dc:title>
  <dc:creator>Ben</dc:creator>
  <cp:lastModifiedBy>samuel kibe</cp:lastModifiedBy>
  <cp:revision>9</cp:revision>
  <dcterms:created xsi:type="dcterms:W3CDTF">2018-08-07T19:38:23Z</dcterms:created>
  <dcterms:modified xsi:type="dcterms:W3CDTF">2018-08-08T08:02:21Z</dcterms:modified>
</cp:coreProperties>
</file>